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16" r:id="rId1"/>
  </p:sldMasterIdLst>
  <p:notesMasterIdLst>
    <p:notesMasterId r:id="rId31"/>
  </p:notesMasterIdLst>
  <p:sldIdLst>
    <p:sldId id="262" r:id="rId2"/>
    <p:sldId id="291" r:id="rId3"/>
    <p:sldId id="292" r:id="rId4"/>
    <p:sldId id="263" r:id="rId5"/>
    <p:sldId id="271" r:id="rId6"/>
    <p:sldId id="301" r:id="rId7"/>
    <p:sldId id="319" r:id="rId8"/>
    <p:sldId id="320" r:id="rId9"/>
    <p:sldId id="321" r:id="rId10"/>
    <p:sldId id="302" r:id="rId11"/>
    <p:sldId id="303" r:id="rId12"/>
    <p:sldId id="307" r:id="rId13"/>
    <p:sldId id="308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22" r:id="rId22"/>
    <p:sldId id="323" r:id="rId23"/>
    <p:sldId id="324" r:id="rId24"/>
    <p:sldId id="310" r:id="rId25"/>
    <p:sldId id="286" r:id="rId26"/>
    <p:sldId id="287" r:id="rId27"/>
    <p:sldId id="288" r:id="rId28"/>
    <p:sldId id="289" r:id="rId29"/>
    <p:sldId id="311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D86"/>
    <a:srgbClr val="800000"/>
    <a:srgbClr val="5D8866"/>
    <a:srgbClr val="B0E5CF"/>
    <a:srgbClr val="B3DAB0"/>
    <a:srgbClr val="11348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5" autoAdjust="0"/>
    <p:restoredTop sz="93166" autoAdjust="0"/>
  </p:normalViewPr>
  <p:slideViewPr>
    <p:cSldViewPr>
      <p:cViewPr varScale="1">
        <p:scale>
          <a:sx n="91" d="100"/>
          <a:sy n="91" d="100"/>
        </p:scale>
        <p:origin x="-13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2093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E6D8A1-9D6B-4A0A-B64E-F725E83766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05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5EFD7-DD6C-4B0D-A60E-4BE3F04FF516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F5BAF3-BA39-494A-AE47-F1D3DD14185D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DD4565-2225-464D-B8AE-A024D6C1CF36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3BD3AE-E04C-4221-8D12-6B184A39B277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F52D00-30EE-4ADE-9522-0B7875A048B8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BACC42-7B62-4F14-ADE8-B3C305E9B7F8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0C7AF7-930F-4E3B-B95F-67D64B465FCB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4E013C-7A80-44B2-B154-0B432CE0C4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8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87CAB7-15E2-4785-89E1-F4E2B2464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2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038824-0E85-49E1-B0C2-ACD1C6ABAB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80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D4652E-F7A1-4A95-B685-7521AC3F5A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7164F1-2F71-4C58-AFDF-77F8C1F519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8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444F3E-171F-470F-B164-A09054017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1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BFB312-B115-4F98-A023-C8EA926C11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9F06B5-8DB2-4FFA-BF4F-3685A24884A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354FB-6DD9-4BBE-B1A8-C35D33F13E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D8FE8F-2FBD-4B75-8C83-FD7B6BA6EE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9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30572B-1BD2-42CE-AD66-8CDE700A4A7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9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34E013C-7A80-44B2-B154-0B432CE0C4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0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029200" y="1905000"/>
            <a:ext cx="4114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Helvetica" pitchFamily="34" charset="0"/>
                <a:cs typeface="Helvetica" pitchFamily="34" charset="0"/>
              </a:rPr>
              <a:t>Frequency Distributions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486400" y="3733800"/>
            <a:ext cx="36576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Chapter 2</a:t>
            </a:r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" y="1958072"/>
            <a:ext cx="3644900" cy="459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Tables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SPSS instructions!</a:t>
            </a:r>
          </a:p>
          <a:p>
            <a:pPr lvl="1"/>
            <a:r>
              <a:rPr lang="en-US" dirty="0" smtClean="0"/>
              <a:t>Just hit cancel on the opening screen.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93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basics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6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4267200"/>
            <a:ext cx="5126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view – where you enter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2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basics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334000"/>
            <a:ext cx="7895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view – where you look at the variable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2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basics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3429000" cy="529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9949" y="1865402"/>
            <a:ext cx="36468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start, just enter some numbers.</a:t>
            </a:r>
          </a:p>
          <a:p>
            <a:r>
              <a:rPr lang="en-US" dirty="0" smtClean="0"/>
              <a:t>You will get a variable name automatically.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2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61595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00400"/>
            <a:ext cx="3416300" cy="114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941" y="5014096"/>
            <a:ext cx="7360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variable view to change the name of the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7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3527" y="291056"/>
            <a:ext cx="61188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Variable “LABELS” are the space you can enter a proper variable name that will get transferred to the output.</a:t>
            </a:r>
          </a:p>
          <a:p>
            <a:endParaRPr lang="en-US" dirty="0" smtClean="0"/>
          </a:p>
          <a:p>
            <a:r>
              <a:rPr lang="en-US" dirty="0" smtClean="0"/>
              <a:t>Variable “NAMES” are the code SPSS uses to know what to run.  </a:t>
            </a:r>
            <a:r>
              <a:rPr lang="en-US" u="sng" dirty="0" smtClean="0"/>
              <a:t>No SPACES</a:t>
            </a:r>
            <a:r>
              <a:rPr lang="en-US" dirty="0"/>
              <a:t> </a:t>
            </a:r>
            <a:r>
              <a:rPr lang="en-US" dirty="0" smtClean="0"/>
              <a:t>allowed. Some symbols are prohibited as well.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6" y="3352800"/>
            <a:ext cx="9144000" cy="1311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000"/>
            <a:ext cx="9144000" cy="10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52400"/>
            <a:ext cx="76026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SPSS has a lot of bells and whistles (too many). You’ll get instructions with each chapter to not get confusing. </a:t>
            </a:r>
          </a:p>
          <a:p>
            <a:endParaRPr lang="en-US" dirty="0"/>
          </a:p>
          <a:p>
            <a:r>
              <a:rPr lang="en-US" dirty="0" smtClean="0"/>
              <a:t>So let’s start with frequency tables.</a:t>
            </a:r>
          </a:p>
          <a:p>
            <a:endParaRPr lang="en-US" dirty="0"/>
          </a:p>
          <a:p>
            <a:r>
              <a:rPr lang="en-US" dirty="0" smtClean="0"/>
              <a:t>How to enter data?  You need ONE column with all the numbers you collected.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38" y="2883791"/>
            <a:ext cx="2590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9593" y="343975"/>
            <a:ext cx="6628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analyze &gt; </a:t>
            </a:r>
            <a:r>
              <a:rPr lang="en-US" dirty="0" err="1" smtClean="0"/>
              <a:t>descriptives</a:t>
            </a:r>
            <a:r>
              <a:rPr lang="en-US" dirty="0" smtClean="0"/>
              <a:t> &gt; frequencies.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72644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962" y="291056"/>
            <a:ext cx="7450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SPSS uses a system where: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Things on left = not using.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Things on right = using.</a:t>
            </a:r>
          </a:p>
          <a:p>
            <a:r>
              <a:rPr lang="en-US" dirty="0" smtClean="0"/>
              <a:t>So you will have to move the variable over to the right to get a chart.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89200"/>
            <a:ext cx="7035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136" y="264596"/>
            <a:ext cx="75560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this case, we want to leave the “display frequency tables” button checked.</a:t>
            </a:r>
          </a:p>
          <a:p>
            <a:r>
              <a:rPr lang="en-US" dirty="0" smtClean="0"/>
              <a:t>Click charts (for histograms).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54300"/>
            <a:ext cx="6858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1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Distributions are part of descriptive statistics…we are learning how to describe some data by first graphing it in a meaningful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28700"/>
            <a:ext cx="5016500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9276" y="132298"/>
            <a:ext cx="7566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the histogram button for the histogram.</a:t>
            </a:r>
          </a:p>
          <a:p>
            <a:r>
              <a:rPr lang="en-US" dirty="0" smtClean="0"/>
              <a:t>You can check “show normal curve” if you want.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73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251366"/>
            <a:ext cx="7477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Hit ok to get output (comes up in a different window).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095500"/>
            <a:ext cx="576580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1319" y="1587577"/>
            <a:ext cx="264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table: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5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90500"/>
            <a:ext cx="75057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81944"/>
            <a:ext cx="6985000" cy="5661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565" y="410124"/>
            <a:ext cx="9108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talk about how to do these next time with chart builder.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38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Shapes of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Unimodal</a:t>
            </a:r>
            <a:endParaRPr lang="en-US" dirty="0" smtClean="0"/>
          </a:p>
          <a:p>
            <a:pPr lvl="1"/>
            <a:r>
              <a:rPr lang="en-US" dirty="0" smtClean="0"/>
              <a:t>(normal distribution)</a:t>
            </a:r>
          </a:p>
          <a:p>
            <a:r>
              <a:rPr lang="en-US" dirty="0" smtClean="0"/>
              <a:t>Bimodal</a:t>
            </a:r>
          </a:p>
          <a:p>
            <a:r>
              <a:rPr lang="en-US" dirty="0" smtClean="0"/>
              <a:t>Multimodal</a:t>
            </a:r>
          </a:p>
          <a:p>
            <a:r>
              <a:rPr lang="en-US" dirty="0" smtClean="0"/>
              <a:t>Rectangular</a:t>
            </a:r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2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>
                <a:latin typeface="Helvetica" pitchFamily="34" charset="0"/>
                <a:cs typeface="Helvetica" pitchFamily="34" charset="0"/>
              </a:rPr>
              <a:t>Shapes of Distributions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Normal distributions: Specific frequency distribution</a:t>
            </a:r>
          </a:p>
          <a:p>
            <a:pPr lvl="1" eaLnBrk="1" hangingPunct="1"/>
            <a:r>
              <a:rPr lang="en-US" dirty="0" smtClean="0"/>
              <a:t>Bell shaped</a:t>
            </a:r>
          </a:p>
          <a:p>
            <a:pPr lvl="1" eaLnBrk="1" hangingPunct="1"/>
            <a:r>
              <a:rPr lang="en-US" dirty="0" smtClean="0"/>
              <a:t>Symmetrical</a:t>
            </a:r>
          </a:p>
          <a:p>
            <a:pPr lvl="1" eaLnBrk="1" hangingPunct="1"/>
            <a:r>
              <a:rPr lang="en-US" dirty="0" err="1" smtClean="0"/>
              <a:t>Unimodal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Nolan_fig02_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057400"/>
            <a:ext cx="533400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2133600" y="8382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The Normal Distribution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Skewed Distributions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When our data are not symmetrical </a:t>
            </a:r>
          </a:p>
          <a:p>
            <a:pPr lvl="1" eaLnBrk="1" hangingPunct="1"/>
            <a:r>
              <a:rPr lang="en-US" dirty="0" smtClean="0"/>
              <a:t>Positive: tail to the right</a:t>
            </a:r>
          </a:p>
          <a:p>
            <a:pPr lvl="2" eaLnBrk="1" hangingPunct="1"/>
            <a:r>
              <a:rPr lang="en-US" dirty="0" smtClean="0"/>
              <a:t>May represent </a:t>
            </a:r>
            <a:r>
              <a:rPr lang="en-US" i="1" dirty="0" smtClean="0"/>
              <a:t>floor effects</a:t>
            </a:r>
            <a:endParaRPr lang="en-US" dirty="0" smtClean="0"/>
          </a:p>
          <a:p>
            <a:pPr lvl="1" eaLnBrk="1" hangingPunct="1"/>
            <a:r>
              <a:rPr lang="en-US" dirty="0" smtClean="0"/>
              <a:t>Negative: tail to the left</a:t>
            </a:r>
          </a:p>
          <a:p>
            <a:pPr lvl="2" eaLnBrk="1" hangingPunct="1"/>
            <a:r>
              <a:rPr lang="en-US" dirty="0" smtClean="0"/>
              <a:t>May represent </a:t>
            </a:r>
            <a:r>
              <a:rPr lang="en-US" i="1" dirty="0" smtClean="0"/>
              <a:t>ceiling effects</a:t>
            </a:r>
          </a:p>
          <a:p>
            <a:pPr lvl="1" eaLnBrk="1" hangingPunct="1"/>
            <a:r>
              <a:rPr lang="en-US" dirty="0" smtClean="0"/>
              <a:t>Memory hint: skew is where the tail is (the cat!)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5"/>
          <p:cNvSpPr txBox="1">
            <a:spLocks noChangeArrowheads="1"/>
          </p:cNvSpPr>
          <p:nvPr/>
        </p:nvSpPr>
        <p:spPr bwMode="auto">
          <a:xfrm>
            <a:off x="1676400" y="762000"/>
            <a:ext cx="571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Two Kinds of Skew</a:t>
            </a:r>
          </a:p>
        </p:txBody>
      </p:sp>
      <p:pic>
        <p:nvPicPr>
          <p:cNvPr id="16387" name="Picture 5" descr="NolESS_fig_02_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905000"/>
            <a:ext cx="6654800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Kurtotic</a:t>
            </a:r>
            <a:r>
              <a:rPr lang="en-US" dirty="0" smtClean="0"/>
              <a:t>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Kurtosis – how much a distribution deviates from normal by looking at </a:t>
            </a:r>
            <a:r>
              <a:rPr lang="en-US" i="1" dirty="0" smtClean="0"/>
              <a:t>spread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14600"/>
            <a:ext cx="685800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6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distribution – describes the pattern of a set of numbers by displaying a count/percent for the values of the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6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Helvetica" pitchFamily="34" charset="0"/>
                <a:cs typeface="Helvetica" pitchFamily="34" charset="0"/>
              </a:rPr>
              <a:t>Frequency Distributions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Four different ways to visually describe just one variable:</a:t>
            </a:r>
          </a:p>
          <a:p>
            <a:pPr lvl="1" eaLnBrk="1" hangingPunct="1"/>
            <a:r>
              <a:rPr lang="en-US" dirty="0" smtClean="0"/>
              <a:t>Frequency table</a:t>
            </a:r>
          </a:p>
          <a:p>
            <a:pPr lvl="1" eaLnBrk="1" hangingPunct="1"/>
            <a:r>
              <a:rPr lang="en-US" dirty="0" smtClean="0"/>
              <a:t>Grouped frequency table</a:t>
            </a:r>
          </a:p>
          <a:p>
            <a:pPr lvl="1" eaLnBrk="1" hangingPunct="1"/>
            <a:r>
              <a:rPr lang="en-US" dirty="0" smtClean="0"/>
              <a:t>Frequency histograms</a:t>
            </a:r>
          </a:p>
          <a:p>
            <a:pPr lvl="1" eaLnBrk="1" hangingPunct="1"/>
            <a:r>
              <a:rPr lang="en-US" dirty="0" smtClean="0"/>
              <a:t>Frequency polygon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cs typeface="Helvetica" pitchFamily="34" charset="0"/>
              </a:rPr>
              <a:t>Let’s get some numbers</a:t>
            </a:r>
            <a:endParaRPr lang="en-US" dirty="0" smtClean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www.sporcle.com</a:t>
            </a:r>
            <a:r>
              <a:rPr lang="en-US" dirty="0"/>
              <a:t>/games/g/corplogos3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tables include:</a:t>
            </a:r>
          </a:p>
          <a:p>
            <a:pPr lvl="1"/>
            <a:r>
              <a:rPr lang="en-US" dirty="0" smtClean="0"/>
              <a:t>Values (all the possible numbers)</a:t>
            </a:r>
          </a:p>
          <a:p>
            <a:pPr lvl="1"/>
            <a:r>
              <a:rPr lang="en-US" dirty="0" smtClean="0"/>
              <a:t>Frequency (how many times each number appears)</a:t>
            </a:r>
          </a:p>
          <a:p>
            <a:pPr lvl="1"/>
            <a:r>
              <a:rPr lang="en-US" dirty="0" smtClean="0"/>
              <a:t>Percent/proportion</a:t>
            </a:r>
          </a:p>
          <a:p>
            <a:r>
              <a:rPr lang="en-US" dirty="0" smtClean="0"/>
              <a:t>Why percent when we have frequency?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0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Grouped frequency tables are frequency tables where information has been clumped together.</a:t>
            </a:r>
          </a:p>
          <a:p>
            <a:pPr lvl="1"/>
            <a:r>
              <a:rPr lang="en-US" dirty="0" smtClean="0"/>
              <a:t>For example, ABCD breakdowns instead of each grade individually. Or income ranges rather than each income separately.</a:t>
            </a:r>
          </a:p>
          <a:p>
            <a:pPr lvl="1"/>
            <a:r>
              <a:rPr lang="en-US" dirty="0" smtClean="0"/>
              <a:t>Very useful for data with decimals and wide ranges of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Histograms are frequency tables in graph form (basically they are turned on their side and made into a chart).</a:t>
            </a:r>
          </a:p>
          <a:p>
            <a:r>
              <a:rPr lang="en-US" dirty="0" smtClean="0"/>
              <a:t>Gives you an idea of the shape of the distribution (notes after SPSS instructions).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Polygon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polygons are histograms that aren’t shaded (although I don’t know why you wouldn’t just call it a histogram …).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429000"/>
            <a:ext cx="4140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2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Words>609</Words>
  <Application>Microsoft Macintosh PowerPoint</Application>
  <PresentationFormat>On-screen Show (4:3)</PresentationFormat>
  <Paragraphs>90</Paragraphs>
  <Slides>29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Frequency Distributions</vt:lpstr>
      <vt:lpstr>Descriptive Statistics</vt:lpstr>
      <vt:lpstr>Descriptive Statistics</vt:lpstr>
      <vt:lpstr>Frequency Distributions</vt:lpstr>
      <vt:lpstr>Let’s get some numbers</vt:lpstr>
      <vt:lpstr>Frequency Tables</vt:lpstr>
      <vt:lpstr>Frequency Tables</vt:lpstr>
      <vt:lpstr>Histograms</vt:lpstr>
      <vt:lpstr>Frequency Polygon</vt:lpstr>
      <vt:lpstr>Frequency Tables </vt:lpstr>
      <vt:lpstr>SPSS basics</vt:lpstr>
      <vt:lpstr>SPSS basics</vt:lpstr>
      <vt:lpstr>SPSS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Shapes of Distributions</vt:lpstr>
      <vt:lpstr>Shapes of Distributions</vt:lpstr>
      <vt:lpstr>PowerPoint Presentation</vt:lpstr>
      <vt:lpstr>Skewed Distributions</vt:lpstr>
      <vt:lpstr>PowerPoint Presentation</vt:lpstr>
      <vt:lpstr>Kurtotic Distributions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108</cp:revision>
  <dcterms:created xsi:type="dcterms:W3CDTF">2010-01-19T19:01:20Z</dcterms:created>
  <dcterms:modified xsi:type="dcterms:W3CDTF">2015-09-17T20:55:03Z</dcterms:modified>
</cp:coreProperties>
</file>